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8" r:id="rId4"/>
    <p:sldId id="285" r:id="rId5"/>
    <p:sldId id="276" r:id="rId6"/>
    <p:sldId id="279" r:id="rId7"/>
    <p:sldId id="280" r:id="rId8"/>
    <p:sldId id="282" r:id="rId9"/>
    <p:sldId id="283" r:id="rId10"/>
    <p:sldId id="284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D01FED"/>
    <a:srgbClr val="CC3300"/>
    <a:srgbClr val="FF9933"/>
    <a:srgbClr val="FFCC00"/>
    <a:srgbClr val="FF9900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8" autoAdjust="0"/>
    <p:restoredTop sz="94660"/>
  </p:normalViewPr>
  <p:slideViewPr>
    <p:cSldViewPr snapToGrid="0">
      <p:cViewPr>
        <p:scale>
          <a:sx n="75" d="100"/>
          <a:sy n="75" d="100"/>
        </p:scale>
        <p:origin x="979" y="4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3ED07-6E55-4EBD-941D-808C4A0185A7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49A30382-F152-4297-B79C-1CC53C1D383D}">
      <dgm:prSet phldrT="[Text]"/>
      <dgm:spPr>
        <a:ln>
          <a:noFill/>
        </a:ln>
        <a:effectLst>
          <a:softEdge rad="63500"/>
        </a:effectLst>
      </dgm:spPr>
      <dgm:t>
        <a:bodyPr/>
        <a:lstStyle/>
        <a:p>
          <a:r>
            <a:rPr lang="en-US" dirty="0"/>
            <a:t>Normal</a:t>
          </a:r>
        </a:p>
      </dgm:t>
    </dgm:pt>
    <dgm:pt modelId="{751FDBAB-3527-45E1-8BD3-A2C538410367}" type="parTrans" cxnId="{4289DBAA-C9FF-4DC1-B2D8-18F55C8AB518}">
      <dgm:prSet/>
      <dgm:spPr/>
      <dgm:t>
        <a:bodyPr/>
        <a:lstStyle/>
        <a:p>
          <a:endParaRPr lang="en-US"/>
        </a:p>
      </dgm:t>
    </dgm:pt>
    <dgm:pt modelId="{32708367-3BE5-43FD-B845-D8E8337F15BC}" type="sibTrans" cxnId="{4289DBAA-C9FF-4DC1-B2D8-18F55C8AB518}">
      <dgm:prSet/>
      <dgm:spPr/>
      <dgm:t>
        <a:bodyPr/>
        <a:lstStyle/>
        <a:p>
          <a:endParaRPr lang="en-US"/>
        </a:p>
      </dgm:t>
    </dgm:pt>
    <dgm:pt modelId="{6B7C93E6-3FA8-4E5F-BEA1-82DAEF71F08B}">
      <dgm:prSet phldrT="[Text]"/>
      <dgm:spPr>
        <a:ln>
          <a:noFill/>
        </a:ln>
        <a:effectLst>
          <a:softEdge rad="63500"/>
        </a:effectLst>
      </dgm:spPr>
      <dgm:t>
        <a:bodyPr/>
        <a:lstStyle/>
        <a:p>
          <a:r>
            <a:rPr lang="en-US" dirty="0"/>
            <a:t>MCI</a:t>
          </a:r>
        </a:p>
      </dgm:t>
    </dgm:pt>
    <dgm:pt modelId="{0B4574A5-19B8-4BF2-8E80-7FE1F821F661}" type="parTrans" cxnId="{7CF4867A-FFA8-420B-8BDD-6405FDAB29E2}">
      <dgm:prSet/>
      <dgm:spPr/>
      <dgm:t>
        <a:bodyPr/>
        <a:lstStyle/>
        <a:p>
          <a:endParaRPr lang="en-US"/>
        </a:p>
      </dgm:t>
    </dgm:pt>
    <dgm:pt modelId="{F5B94242-7E0D-4740-A2A1-0A3B54DB62C7}" type="sibTrans" cxnId="{7CF4867A-FFA8-420B-8BDD-6405FDAB29E2}">
      <dgm:prSet/>
      <dgm:spPr/>
      <dgm:t>
        <a:bodyPr/>
        <a:lstStyle/>
        <a:p>
          <a:endParaRPr lang="en-US"/>
        </a:p>
      </dgm:t>
    </dgm:pt>
    <dgm:pt modelId="{502A79D3-0502-4C92-818B-5CF1AD1A4D5C}">
      <dgm:prSet phldrT="[Text]"/>
      <dgm:spPr>
        <a:solidFill>
          <a:schemeClr val="tx2">
            <a:lumMod val="50000"/>
          </a:schemeClr>
        </a:solidFill>
        <a:ln>
          <a:noFill/>
        </a:ln>
        <a:effectLst>
          <a:softEdge rad="63500"/>
        </a:effectLst>
      </dgm:spPr>
      <dgm:t>
        <a:bodyPr/>
        <a:lstStyle/>
        <a:p>
          <a:r>
            <a:rPr lang="en-US" dirty="0"/>
            <a:t>AD</a:t>
          </a:r>
        </a:p>
      </dgm:t>
    </dgm:pt>
    <dgm:pt modelId="{1E687257-6CE4-4819-9B21-02AEC1A4EBD3}" type="parTrans" cxnId="{FF1CD3EE-AAFC-4F06-9DA8-CF40022E8B54}">
      <dgm:prSet/>
      <dgm:spPr/>
      <dgm:t>
        <a:bodyPr/>
        <a:lstStyle/>
        <a:p>
          <a:endParaRPr lang="en-US"/>
        </a:p>
      </dgm:t>
    </dgm:pt>
    <dgm:pt modelId="{FBCBCF50-E514-4701-A74E-5C508DF9182B}" type="sibTrans" cxnId="{FF1CD3EE-AAFC-4F06-9DA8-CF40022E8B54}">
      <dgm:prSet/>
      <dgm:spPr/>
      <dgm:t>
        <a:bodyPr/>
        <a:lstStyle/>
        <a:p>
          <a:endParaRPr lang="en-US"/>
        </a:p>
      </dgm:t>
    </dgm:pt>
    <dgm:pt modelId="{292816A1-39DA-4D9B-8E99-2C09A248FBFF}" type="pres">
      <dgm:prSet presAssocID="{E683ED07-6E55-4EBD-941D-808C4A0185A7}" presName="Name0" presStyleCnt="0">
        <dgm:presLayoutVars>
          <dgm:dir/>
          <dgm:animLvl val="lvl"/>
          <dgm:resizeHandles val="exact"/>
        </dgm:presLayoutVars>
      </dgm:prSet>
      <dgm:spPr/>
    </dgm:pt>
    <dgm:pt modelId="{DBB2C088-AFEE-45A8-AED2-4D228BD5B0B1}" type="pres">
      <dgm:prSet presAssocID="{49A30382-F152-4297-B79C-1CC53C1D383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A6575AB-CAC2-476A-BA65-7495406505CA}" type="pres">
      <dgm:prSet presAssocID="{32708367-3BE5-43FD-B845-D8E8337F15BC}" presName="parTxOnlySpace" presStyleCnt="0"/>
      <dgm:spPr/>
    </dgm:pt>
    <dgm:pt modelId="{64C91152-1DED-4704-9C75-A12C828F7161}" type="pres">
      <dgm:prSet presAssocID="{6B7C93E6-3FA8-4E5F-BEA1-82DAEF71F08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1F47A7B-9565-4775-9E78-E224D2C9B1E4}" type="pres">
      <dgm:prSet presAssocID="{F5B94242-7E0D-4740-A2A1-0A3B54DB62C7}" presName="parTxOnlySpace" presStyleCnt="0"/>
      <dgm:spPr/>
    </dgm:pt>
    <dgm:pt modelId="{31051129-99FB-4ECD-AF58-DE15BA42D227}" type="pres">
      <dgm:prSet presAssocID="{502A79D3-0502-4C92-818B-5CF1AD1A4D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F701F02-ECD1-4C5E-9BED-97DA4C84A0F8}" type="presOf" srcId="{502A79D3-0502-4C92-818B-5CF1AD1A4D5C}" destId="{31051129-99FB-4ECD-AF58-DE15BA42D227}" srcOrd="0" destOrd="0" presId="urn:microsoft.com/office/officeart/2005/8/layout/chevron1"/>
    <dgm:cxn modelId="{F9BC193B-6CA4-4B7C-B759-5B3B3D718FB1}" type="presOf" srcId="{49A30382-F152-4297-B79C-1CC53C1D383D}" destId="{DBB2C088-AFEE-45A8-AED2-4D228BD5B0B1}" srcOrd="0" destOrd="0" presId="urn:microsoft.com/office/officeart/2005/8/layout/chevron1"/>
    <dgm:cxn modelId="{7CF4867A-FFA8-420B-8BDD-6405FDAB29E2}" srcId="{E683ED07-6E55-4EBD-941D-808C4A0185A7}" destId="{6B7C93E6-3FA8-4E5F-BEA1-82DAEF71F08B}" srcOrd="1" destOrd="0" parTransId="{0B4574A5-19B8-4BF2-8E80-7FE1F821F661}" sibTransId="{F5B94242-7E0D-4740-A2A1-0A3B54DB62C7}"/>
    <dgm:cxn modelId="{4289DBAA-C9FF-4DC1-B2D8-18F55C8AB518}" srcId="{E683ED07-6E55-4EBD-941D-808C4A0185A7}" destId="{49A30382-F152-4297-B79C-1CC53C1D383D}" srcOrd="0" destOrd="0" parTransId="{751FDBAB-3527-45E1-8BD3-A2C538410367}" sibTransId="{32708367-3BE5-43FD-B845-D8E8337F15BC}"/>
    <dgm:cxn modelId="{AD799FC0-35AE-4DA7-8AC8-D9A45D353FCB}" type="presOf" srcId="{6B7C93E6-3FA8-4E5F-BEA1-82DAEF71F08B}" destId="{64C91152-1DED-4704-9C75-A12C828F7161}" srcOrd="0" destOrd="0" presId="urn:microsoft.com/office/officeart/2005/8/layout/chevron1"/>
    <dgm:cxn modelId="{B3409BE4-EA53-4451-BA74-AF3E04D038E6}" type="presOf" srcId="{E683ED07-6E55-4EBD-941D-808C4A0185A7}" destId="{292816A1-39DA-4D9B-8E99-2C09A248FBFF}" srcOrd="0" destOrd="0" presId="urn:microsoft.com/office/officeart/2005/8/layout/chevron1"/>
    <dgm:cxn modelId="{FF1CD3EE-AAFC-4F06-9DA8-CF40022E8B54}" srcId="{E683ED07-6E55-4EBD-941D-808C4A0185A7}" destId="{502A79D3-0502-4C92-818B-5CF1AD1A4D5C}" srcOrd="2" destOrd="0" parTransId="{1E687257-6CE4-4819-9B21-02AEC1A4EBD3}" sibTransId="{FBCBCF50-E514-4701-A74E-5C508DF9182B}"/>
    <dgm:cxn modelId="{4442487D-825C-4BA3-9435-DFE11E634665}" type="presParOf" srcId="{292816A1-39DA-4D9B-8E99-2C09A248FBFF}" destId="{DBB2C088-AFEE-45A8-AED2-4D228BD5B0B1}" srcOrd="0" destOrd="0" presId="urn:microsoft.com/office/officeart/2005/8/layout/chevron1"/>
    <dgm:cxn modelId="{573EA76E-57DE-4175-91BD-1AD567F007D3}" type="presParOf" srcId="{292816A1-39DA-4D9B-8E99-2C09A248FBFF}" destId="{9A6575AB-CAC2-476A-BA65-7495406505CA}" srcOrd="1" destOrd="0" presId="urn:microsoft.com/office/officeart/2005/8/layout/chevron1"/>
    <dgm:cxn modelId="{D7F9B82E-BA87-4BFD-8F84-9AF64D61DCA2}" type="presParOf" srcId="{292816A1-39DA-4D9B-8E99-2C09A248FBFF}" destId="{64C91152-1DED-4704-9C75-A12C828F7161}" srcOrd="2" destOrd="0" presId="urn:microsoft.com/office/officeart/2005/8/layout/chevron1"/>
    <dgm:cxn modelId="{9FD01F08-6F30-4A40-A0A4-67165F6A934A}" type="presParOf" srcId="{292816A1-39DA-4D9B-8E99-2C09A248FBFF}" destId="{E1F47A7B-9565-4775-9E78-E224D2C9B1E4}" srcOrd="3" destOrd="0" presId="urn:microsoft.com/office/officeart/2005/8/layout/chevron1"/>
    <dgm:cxn modelId="{75BE815B-94F3-4794-9145-CABCDF0C144F}" type="presParOf" srcId="{292816A1-39DA-4D9B-8E99-2C09A248FBFF}" destId="{31051129-99FB-4ECD-AF58-DE15BA42D227}" srcOrd="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C2D46F-C618-4A23-A828-AD7BD0721B6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EB3ACA38-D56D-4871-BB60-6397BEFA2628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000"/>
            <a:t>Hear Words</a:t>
          </a:r>
          <a:endParaRPr lang="en-US" sz="2000" dirty="0"/>
        </a:p>
      </dgm:t>
    </dgm:pt>
    <dgm:pt modelId="{DCA121B3-7F47-4221-8EFA-E25DE9B12764}" type="parTrans" cxnId="{392DFD42-BD59-4209-A502-C4ABAFADE66D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633E687A-FFB5-4035-A8AA-1C2570F82859}" type="sibTrans" cxnId="{392DFD42-BD59-4209-A502-C4ABAFADE66D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916BEB75-0D75-40B5-B66C-FD0C71D4453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Pause</a:t>
          </a:r>
          <a:endParaRPr lang="en-US" sz="1800" dirty="0"/>
        </a:p>
      </dgm:t>
    </dgm:pt>
    <dgm:pt modelId="{4FBE6216-266B-4FDF-B0C7-BA653E71911B}" type="parTrans" cxnId="{E15B9396-F7BF-4ADC-937D-E72632EC306B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CFCD939D-2316-4F2E-AA72-5013604B9301}" type="sibTrans" cxnId="{E15B9396-F7BF-4ADC-937D-E72632EC306B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79C10702-CEEF-4695-B5BE-0CB5DCB7A62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000"/>
            <a:t>Recall</a:t>
          </a:r>
          <a:endParaRPr lang="en-US" sz="2000" dirty="0"/>
        </a:p>
      </dgm:t>
    </dgm:pt>
    <dgm:pt modelId="{17CBC22F-281A-4E23-BB07-9E08807D6E35}" type="parTrans" cxnId="{40FB180E-D40F-4776-9955-E2ED702BED92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024A037D-645F-4F33-A0F3-ADC63FA59B5A}" type="sibTrans" cxnId="{40FB180E-D40F-4776-9955-E2ED702BED92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17D5704E-A27B-4BB0-AA33-7C55F3092DBE}" type="pres">
      <dgm:prSet presAssocID="{D7C2D46F-C618-4A23-A828-AD7BD0721B6D}" presName="Name0" presStyleCnt="0">
        <dgm:presLayoutVars>
          <dgm:dir/>
          <dgm:animLvl val="lvl"/>
          <dgm:resizeHandles val="exact"/>
        </dgm:presLayoutVars>
      </dgm:prSet>
      <dgm:spPr/>
    </dgm:pt>
    <dgm:pt modelId="{FA12B525-ECA5-4F1E-8C2F-14DBF7F60DE2}" type="pres">
      <dgm:prSet presAssocID="{EB3ACA38-D56D-4871-BB60-6397BEFA262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361137B-CD9D-427C-98F4-C23D33F34C2D}" type="pres">
      <dgm:prSet presAssocID="{633E687A-FFB5-4035-A8AA-1C2570F82859}" presName="parTxOnlySpace" presStyleCnt="0"/>
      <dgm:spPr/>
    </dgm:pt>
    <dgm:pt modelId="{3D2FE7B7-EFB3-4871-B9D6-7759B4D4CB9C}" type="pres">
      <dgm:prSet presAssocID="{916BEB75-0D75-40B5-B66C-FD0C71D4453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5873D26-0C45-491A-96A9-A24955379B7B}" type="pres">
      <dgm:prSet presAssocID="{CFCD939D-2316-4F2E-AA72-5013604B9301}" presName="parTxOnlySpace" presStyleCnt="0"/>
      <dgm:spPr/>
    </dgm:pt>
    <dgm:pt modelId="{B1424CAA-7CD4-4EB9-B721-7B18BB27BD8B}" type="pres">
      <dgm:prSet presAssocID="{79C10702-CEEF-4695-B5BE-0CB5DCB7A62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FB180E-D40F-4776-9955-E2ED702BED92}" srcId="{D7C2D46F-C618-4A23-A828-AD7BD0721B6D}" destId="{79C10702-CEEF-4695-B5BE-0CB5DCB7A62B}" srcOrd="2" destOrd="0" parTransId="{17CBC22F-281A-4E23-BB07-9E08807D6E35}" sibTransId="{024A037D-645F-4F33-A0F3-ADC63FA59B5A}"/>
    <dgm:cxn modelId="{392DFD42-BD59-4209-A502-C4ABAFADE66D}" srcId="{D7C2D46F-C618-4A23-A828-AD7BD0721B6D}" destId="{EB3ACA38-D56D-4871-BB60-6397BEFA2628}" srcOrd="0" destOrd="0" parTransId="{DCA121B3-7F47-4221-8EFA-E25DE9B12764}" sibTransId="{633E687A-FFB5-4035-A8AA-1C2570F82859}"/>
    <dgm:cxn modelId="{B000FB90-6CCA-480E-A784-CBA9891C50F9}" type="presOf" srcId="{EB3ACA38-D56D-4871-BB60-6397BEFA2628}" destId="{FA12B525-ECA5-4F1E-8C2F-14DBF7F60DE2}" srcOrd="0" destOrd="0" presId="urn:microsoft.com/office/officeart/2005/8/layout/chevron1"/>
    <dgm:cxn modelId="{E15B9396-F7BF-4ADC-937D-E72632EC306B}" srcId="{D7C2D46F-C618-4A23-A828-AD7BD0721B6D}" destId="{916BEB75-0D75-40B5-B66C-FD0C71D44534}" srcOrd="1" destOrd="0" parTransId="{4FBE6216-266B-4FDF-B0C7-BA653E71911B}" sibTransId="{CFCD939D-2316-4F2E-AA72-5013604B9301}"/>
    <dgm:cxn modelId="{081DB3AE-16EC-4D0D-9EAA-0DE8DEB8B51D}" type="presOf" srcId="{D7C2D46F-C618-4A23-A828-AD7BD0721B6D}" destId="{17D5704E-A27B-4BB0-AA33-7C55F3092DBE}" srcOrd="0" destOrd="0" presId="urn:microsoft.com/office/officeart/2005/8/layout/chevron1"/>
    <dgm:cxn modelId="{07CBE2AE-9B39-4063-AC0C-6C8C6E195AEB}" type="presOf" srcId="{79C10702-CEEF-4695-B5BE-0CB5DCB7A62B}" destId="{B1424CAA-7CD4-4EB9-B721-7B18BB27BD8B}" srcOrd="0" destOrd="0" presId="urn:microsoft.com/office/officeart/2005/8/layout/chevron1"/>
    <dgm:cxn modelId="{D3053DF3-6D40-4D1D-85FD-F6935A616D2F}" type="presOf" srcId="{916BEB75-0D75-40B5-B66C-FD0C71D44534}" destId="{3D2FE7B7-EFB3-4871-B9D6-7759B4D4CB9C}" srcOrd="0" destOrd="0" presId="urn:microsoft.com/office/officeart/2005/8/layout/chevron1"/>
    <dgm:cxn modelId="{456D3DAA-EFC9-49A0-A290-8F054628F28E}" type="presParOf" srcId="{17D5704E-A27B-4BB0-AA33-7C55F3092DBE}" destId="{FA12B525-ECA5-4F1E-8C2F-14DBF7F60DE2}" srcOrd="0" destOrd="0" presId="urn:microsoft.com/office/officeart/2005/8/layout/chevron1"/>
    <dgm:cxn modelId="{A9FAD218-69BB-476B-825B-7E0A8C782C3C}" type="presParOf" srcId="{17D5704E-A27B-4BB0-AA33-7C55F3092DBE}" destId="{5361137B-CD9D-427C-98F4-C23D33F34C2D}" srcOrd="1" destOrd="0" presId="urn:microsoft.com/office/officeart/2005/8/layout/chevron1"/>
    <dgm:cxn modelId="{F1226838-E1D3-4038-BC7A-9161A325747F}" type="presParOf" srcId="{17D5704E-A27B-4BB0-AA33-7C55F3092DBE}" destId="{3D2FE7B7-EFB3-4871-B9D6-7759B4D4CB9C}" srcOrd="2" destOrd="0" presId="urn:microsoft.com/office/officeart/2005/8/layout/chevron1"/>
    <dgm:cxn modelId="{42937471-6ABF-4F96-B7B3-2129D6AA781B}" type="presParOf" srcId="{17D5704E-A27B-4BB0-AA33-7C55F3092DBE}" destId="{F5873D26-0C45-491A-96A9-A24955379B7B}" srcOrd="3" destOrd="0" presId="urn:microsoft.com/office/officeart/2005/8/layout/chevron1"/>
    <dgm:cxn modelId="{8D36B834-BE01-4B2A-85FE-3FF393768BD9}" type="presParOf" srcId="{17D5704E-A27B-4BB0-AA33-7C55F3092DBE}" destId="{B1424CAA-7CD4-4EB9-B721-7B18BB27BD8B}" srcOrd="4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2C088-AFEE-45A8-AED2-4D228BD5B0B1}">
      <dsp:nvSpPr>
        <dsp:cNvPr id="0" name=""/>
        <dsp:cNvSpPr/>
      </dsp:nvSpPr>
      <dsp:spPr>
        <a:xfrm>
          <a:off x="1168" y="1031817"/>
          <a:ext cx="1423743" cy="56949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</a:t>
          </a:r>
        </a:p>
      </dsp:txBody>
      <dsp:txXfrm>
        <a:off x="285917" y="1031817"/>
        <a:ext cx="854246" cy="569497"/>
      </dsp:txXfrm>
    </dsp:sp>
    <dsp:sp modelId="{64C91152-1DED-4704-9C75-A12C828F7161}">
      <dsp:nvSpPr>
        <dsp:cNvPr id="0" name=""/>
        <dsp:cNvSpPr/>
      </dsp:nvSpPr>
      <dsp:spPr>
        <a:xfrm>
          <a:off x="1282537" y="1031817"/>
          <a:ext cx="1423743" cy="569497"/>
        </a:xfrm>
        <a:prstGeom prst="chevron">
          <a:avLst/>
        </a:prstGeom>
        <a:solidFill>
          <a:schemeClr val="accent3">
            <a:hueOff val="1454485"/>
            <a:satOff val="-21448"/>
            <a:lumOff val="-12549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MCI</a:t>
          </a:r>
        </a:p>
      </dsp:txBody>
      <dsp:txXfrm>
        <a:off x="1567286" y="1031817"/>
        <a:ext cx="854246" cy="569497"/>
      </dsp:txXfrm>
    </dsp:sp>
    <dsp:sp modelId="{31051129-99FB-4ECD-AF58-DE15BA42D227}">
      <dsp:nvSpPr>
        <dsp:cNvPr id="0" name=""/>
        <dsp:cNvSpPr/>
      </dsp:nvSpPr>
      <dsp:spPr>
        <a:xfrm>
          <a:off x="2563906" y="1031817"/>
          <a:ext cx="1423743" cy="569497"/>
        </a:xfrm>
        <a:prstGeom prst="chevron">
          <a:avLst/>
        </a:prstGeom>
        <a:solidFill>
          <a:schemeClr val="tx2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</a:t>
          </a:r>
        </a:p>
      </dsp:txBody>
      <dsp:txXfrm>
        <a:off x="2848655" y="1031817"/>
        <a:ext cx="854246" cy="569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2B525-ECA5-4F1E-8C2F-14DBF7F60DE2}">
      <dsp:nvSpPr>
        <dsp:cNvPr id="0" name=""/>
        <dsp:cNvSpPr/>
      </dsp:nvSpPr>
      <dsp:spPr>
        <a:xfrm>
          <a:off x="2114" y="1425939"/>
          <a:ext cx="2575581" cy="103023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Hear Words</a:t>
          </a:r>
          <a:endParaRPr lang="en-US" sz="2000" kern="1200" dirty="0"/>
        </a:p>
      </dsp:txBody>
      <dsp:txXfrm>
        <a:off x="517230" y="1425939"/>
        <a:ext cx="1545349" cy="1030232"/>
      </dsp:txXfrm>
    </dsp:sp>
    <dsp:sp modelId="{3D2FE7B7-EFB3-4871-B9D6-7759B4D4CB9C}">
      <dsp:nvSpPr>
        <dsp:cNvPr id="0" name=""/>
        <dsp:cNvSpPr/>
      </dsp:nvSpPr>
      <dsp:spPr>
        <a:xfrm>
          <a:off x="2320137" y="1425939"/>
          <a:ext cx="2575581" cy="1030232"/>
        </a:xfrm>
        <a:prstGeom prst="chevron">
          <a:avLst/>
        </a:prstGeom>
        <a:solidFill>
          <a:schemeClr val="accent2">
            <a:hueOff val="-1454485"/>
            <a:satOff val="21448"/>
            <a:lumOff val="12549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Pause</a:t>
          </a:r>
          <a:endParaRPr lang="en-US" sz="1800" kern="1200" dirty="0"/>
        </a:p>
      </dsp:txBody>
      <dsp:txXfrm>
        <a:off x="2835253" y="1425939"/>
        <a:ext cx="1545349" cy="1030232"/>
      </dsp:txXfrm>
    </dsp:sp>
    <dsp:sp modelId="{B1424CAA-7CD4-4EB9-B721-7B18BB27BD8B}">
      <dsp:nvSpPr>
        <dsp:cNvPr id="0" name=""/>
        <dsp:cNvSpPr/>
      </dsp:nvSpPr>
      <dsp:spPr>
        <a:xfrm>
          <a:off x="4638161" y="1425939"/>
          <a:ext cx="2575581" cy="1030232"/>
        </a:xfrm>
        <a:prstGeom prst="chevron">
          <a:avLst/>
        </a:prstGeom>
        <a:solidFill>
          <a:schemeClr val="accent2">
            <a:hueOff val="-2908971"/>
            <a:satOff val="42895"/>
            <a:lumOff val="25098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Recall</a:t>
          </a:r>
          <a:endParaRPr lang="en-US" sz="2000" kern="1200" dirty="0"/>
        </a:p>
      </dsp:txBody>
      <dsp:txXfrm>
        <a:off x="5153277" y="1425939"/>
        <a:ext cx="1545349" cy="1030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1"/>
          <p:cNvSpPr txBox="1"/>
          <p:nvPr userDrawn="1"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CHARLES K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63"/>
          <p:cNvSpPr txBox="1"/>
          <p:nvPr userDrawn="1"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Manager</a:t>
            </a:r>
          </a:p>
        </p:txBody>
      </p:sp>
      <p:sp>
        <p:nvSpPr>
          <p:cNvPr id="34" name="TextBox 57"/>
          <p:cNvSpPr txBox="1"/>
          <p:nvPr userDrawn="1"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DELTON R SMITH</a:t>
            </a:r>
          </a:p>
        </p:txBody>
      </p:sp>
      <p:sp>
        <p:nvSpPr>
          <p:cNvPr id="35" name="TextBox 64"/>
          <p:cNvSpPr txBox="1"/>
          <p:nvPr userDrawn="1"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36" name="TextBox 11"/>
          <p:cNvSpPr txBox="1"/>
          <p:nvPr userDrawn="1"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BRENNAN SMITH</a:t>
            </a:r>
          </a:p>
        </p:txBody>
      </p:sp>
      <p:sp>
        <p:nvSpPr>
          <p:cNvPr id="37" name="TextBox 63"/>
          <p:cNvSpPr txBox="1"/>
          <p:nvPr userDrawn="1"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ilkesadultdaycare.org/blog/item/5-what-is-alzheimers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diagramData" Target="../diagrams/data2.xml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microsoft.com/office/2007/relationships/diagramDrawing" Target="../diagrams/drawing2.xml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97ABC-84FF-4F1A-A81A-E83438EE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88171" cy="68580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 rot="900000">
            <a:off x="2184980" y="3108255"/>
            <a:ext cx="928522" cy="928522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977675" y="3193728"/>
            <a:ext cx="102366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Alzheimer’s Disease </a:t>
            </a:r>
          </a:p>
          <a:p>
            <a:pPr algn="ctr"/>
            <a:r>
              <a:rPr lang="en-US" sz="4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Pathological Phases and Biomarkers</a:t>
            </a:r>
            <a:endParaRPr lang="en-US" sz="24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94942-4354-4D40-B213-DBAA7EDF0D4E}"/>
              </a:ext>
            </a:extLst>
          </p:cNvPr>
          <p:cNvSpPr txBox="1"/>
          <p:nvPr/>
        </p:nvSpPr>
        <p:spPr>
          <a:xfrm>
            <a:off x="10137207" y="6581001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ARTIST: Denise Cole</a:t>
            </a:r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306346" y="2753802"/>
            <a:ext cx="7579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THANKS FOR</a:t>
            </a:r>
          </a:p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YOUR ATTENTION</a:t>
            </a: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60BFE-9338-4DE6-9158-EF075FB03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6096000" cy="6861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94CAB-1A5D-47B1-A8FE-264E33497010}"/>
              </a:ext>
            </a:extLst>
          </p:cNvPr>
          <p:cNvSpPr txBox="1"/>
          <p:nvPr/>
        </p:nvSpPr>
        <p:spPr>
          <a:xfrm>
            <a:off x="9258666" y="6518248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ARTIST: @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willdrawsthings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6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900000">
            <a:off x="3444818" y="2945695"/>
            <a:ext cx="928522" cy="92852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41168" y="2975414"/>
            <a:ext cx="20521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/>
                </a:solidFill>
                <a:latin typeface="+mj-lt"/>
              </a:rPr>
              <a:t>Q&amp;A</a:t>
            </a:r>
            <a:endParaRPr lang="en-US" sz="4400" spc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Image result for Death the kid gif&quot;">
            <a:extLst>
              <a:ext uri="{FF2B5EF4-FFF2-40B4-BE49-F238E27FC236}">
                <a16:creationId xmlns:a16="http://schemas.microsoft.com/office/drawing/2014/main" id="{797DF989-C6FB-4E60-B0B2-A053BB0FAA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1336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9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624F56-A8DC-47B9-AE4F-948BA4544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1271" r="-1" b="-1"/>
          <a:stretch/>
        </p:blipFill>
        <p:spPr>
          <a:xfrm>
            <a:off x="342571" y="318736"/>
            <a:ext cx="5714176" cy="53171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02F17F-AC75-470D-8019-03656A6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" t="1992" r="2311" b="2"/>
          <a:stretch/>
        </p:blipFill>
        <p:spPr>
          <a:xfrm>
            <a:off x="6473996" y="0"/>
            <a:ext cx="5714176" cy="328003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F9558AE-1B1E-4251-9171-C090CC7D7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81" r="-3" b="2762"/>
          <a:stretch/>
        </p:blipFill>
        <p:spPr bwMode="auto">
          <a:xfrm>
            <a:off x="6562165" y="3165729"/>
            <a:ext cx="5626008" cy="370179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FCCE2-6FC0-481B-87F2-97A476AC8382}"/>
              </a:ext>
            </a:extLst>
          </p:cNvPr>
          <p:cNvSpPr txBox="1"/>
          <p:nvPr/>
        </p:nvSpPr>
        <p:spPr>
          <a:xfrm>
            <a:off x="0" y="6604084"/>
            <a:ext cx="39100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>
                <a:hlinkClick r:id="rId6"/>
              </a:rPr>
              <a:t>https://wilkesadultdaycare.org/blog/item/5-what-is-alzheimers</a:t>
            </a:r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DEE67-12AA-4C74-9C85-5FF8B3214C1F}"/>
              </a:ext>
            </a:extLst>
          </p:cNvPr>
          <p:cNvSpPr txBox="1"/>
          <p:nvPr/>
        </p:nvSpPr>
        <p:spPr>
          <a:xfrm>
            <a:off x="11003982" y="2913381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ARTIST: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Jkemp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E5A7AFC7-0C4D-417E-BA64-1E36C6AF2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6319"/>
              </p:ext>
            </p:extLst>
          </p:nvPr>
        </p:nvGraphicFramePr>
        <p:xfrm>
          <a:off x="7413812" y="1380564"/>
          <a:ext cx="3988818" cy="263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BFAE7F-44EF-40F9-86EF-FC5DB99EC086}"/>
              </a:ext>
            </a:extLst>
          </p:cNvPr>
          <p:cNvSpPr/>
          <p:nvPr/>
        </p:nvSpPr>
        <p:spPr>
          <a:xfrm rot="900000">
            <a:off x="6239596" y="2614001"/>
            <a:ext cx="928522" cy="928522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049F1-958B-44E2-B914-9D019C59E956}"/>
              </a:ext>
            </a:extLst>
          </p:cNvPr>
          <p:cNvSpPr txBox="1"/>
          <p:nvPr/>
        </p:nvSpPr>
        <p:spPr>
          <a:xfrm>
            <a:off x="4772025" y="1640015"/>
            <a:ext cx="78233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PTAU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55559-066E-4A4C-B870-625B6604C0BB}"/>
              </a:ext>
            </a:extLst>
          </p:cNvPr>
          <p:cNvSpPr txBox="1"/>
          <p:nvPr/>
        </p:nvSpPr>
        <p:spPr>
          <a:xfrm>
            <a:off x="4773381" y="4848653"/>
            <a:ext cx="908069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ABETA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0D275-11A2-41CF-B309-5DB0AC8DDD78}"/>
              </a:ext>
            </a:extLst>
          </p:cNvPr>
          <p:cNvSpPr txBox="1"/>
          <p:nvPr/>
        </p:nvSpPr>
        <p:spPr>
          <a:xfrm>
            <a:off x="2400401" y="4256769"/>
            <a:ext cx="1757212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Hippocampus</a:t>
            </a:r>
          </a:p>
        </p:txBody>
      </p:sp>
    </p:spTree>
    <p:extLst>
      <p:ext uri="{BB962C8B-B14F-4D97-AF65-F5344CB8AC3E}">
        <p14:creationId xmlns:p14="http://schemas.microsoft.com/office/powerpoint/2010/main" val="49298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Graphic spid="26" grpId="0">
        <p:bldAsOne/>
      </p:bldGraphic>
      <p:bldP spid="2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8787460" y="2051797"/>
            <a:ext cx="2743200" cy="27432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55599" y="2051797"/>
            <a:ext cx="2743200" cy="27432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57"/>
          <p:cNvSpPr txBox="1"/>
          <p:nvPr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accent1"/>
                </a:solidFill>
                <a:latin typeface="Raleway" panose="020B0003030101060003" pitchFamily="34" charset="0"/>
              </a:rPr>
              <a:t>DELTON R SMITH</a:t>
            </a:r>
          </a:p>
        </p:txBody>
      </p:sp>
      <p:sp>
        <p:nvSpPr>
          <p:cNvPr id="42" name="TextBox 64"/>
          <p:cNvSpPr txBox="1"/>
          <p:nvPr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43" name="TextBox 11"/>
          <p:cNvSpPr txBox="1"/>
          <p:nvPr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accent1"/>
                </a:solidFill>
                <a:latin typeface="Raleway" panose="020B0003030101060003" pitchFamily="34" charset="0"/>
              </a:rPr>
              <a:t>BRENNAN SMITH</a:t>
            </a:r>
          </a:p>
        </p:txBody>
      </p:sp>
      <p:sp>
        <p:nvSpPr>
          <p:cNvPr id="44" name="TextBox 63"/>
          <p:cNvSpPr txBox="1"/>
          <p:nvPr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5B82B-5B70-43E2-8BA7-E9E91A4B7C4D}"/>
              </a:ext>
            </a:extLst>
          </p:cNvPr>
          <p:cNvSpPr/>
          <p:nvPr/>
        </p:nvSpPr>
        <p:spPr>
          <a:xfrm>
            <a:off x="1932971" y="5135176"/>
            <a:ext cx="8449519" cy="990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0809B-26A4-4B99-A5A5-D4C9B0D302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1999" cy="686920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534676" y="458955"/>
            <a:ext cx="3122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Objectives</a:t>
            </a:r>
          </a:p>
        </p:txBody>
      </p:sp>
      <p:sp>
        <p:nvSpPr>
          <p:cNvPr id="38" name="Rectangle 37"/>
          <p:cNvSpPr/>
          <p:nvPr/>
        </p:nvSpPr>
        <p:spPr>
          <a:xfrm rot="900000">
            <a:off x="3729975" y="506169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491E747-E6B1-4BDE-ABD2-BF456BF612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</a:blip>
          <a:srcRect/>
          <a:stretch>
            <a:fillRect/>
          </a:stretch>
        </p:blipFill>
        <p:spPr>
          <a:xfrm>
            <a:off x="1064517" y="2282825"/>
            <a:ext cx="2286000" cy="2286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5FF1641-E2A0-44E4-920A-2269568A6E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85000"/>
          </a:blip>
          <a:srcRect/>
          <a:stretch>
            <a:fillRect/>
          </a:stretch>
        </p:blipFill>
        <p:spPr>
          <a:xfrm>
            <a:off x="5009035" y="2280397"/>
            <a:ext cx="2286000" cy="2286000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4008549-8DE2-42AD-8285-59E7F64D2F1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85000"/>
          </a:blip>
          <a:srcRect l="2387" r="2387"/>
          <a:stretch>
            <a:fillRect/>
          </a:stretch>
        </p:blipFill>
        <p:spPr>
          <a:xfrm>
            <a:off x="9016060" y="2282825"/>
            <a:ext cx="22860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5F1290-6BD6-46CB-AF2A-C7FF168EB79E}"/>
              </a:ext>
            </a:extLst>
          </p:cNvPr>
          <p:cNvSpPr txBox="1"/>
          <p:nvPr/>
        </p:nvSpPr>
        <p:spPr>
          <a:xfrm>
            <a:off x="9894971" y="6530011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FROM: iStock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9F8B2F-643A-46E3-B60A-AB3ACB05047E}"/>
              </a:ext>
            </a:extLst>
          </p:cNvPr>
          <p:cNvSpPr/>
          <p:nvPr/>
        </p:nvSpPr>
        <p:spPr>
          <a:xfrm>
            <a:off x="4780435" y="2051797"/>
            <a:ext cx="2743200" cy="27432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FD254C23-5125-4292-B563-8DF139B360DD}"/>
              </a:ext>
            </a:extLst>
          </p:cNvPr>
          <p:cNvSpPr txBox="1"/>
          <p:nvPr/>
        </p:nvSpPr>
        <p:spPr>
          <a:xfrm>
            <a:off x="1084903" y="5207560"/>
            <a:ext cx="2284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aleway" panose="020B0003030101060003" pitchFamily="34" charset="0"/>
              </a:rPr>
              <a:t>Predict Phases</a:t>
            </a:r>
            <a:endParaRPr lang="id-ID" sz="2400" b="1" dirty="0">
              <a:solidFill>
                <a:srgbClr val="002060"/>
              </a:solidFill>
              <a:latin typeface="Raleway" panose="020B0003030101060003" pitchFamily="34" charset="0"/>
            </a:endParaRPr>
          </a:p>
        </p:txBody>
      </p:sp>
      <p:sp>
        <p:nvSpPr>
          <p:cNvPr id="25" name="TextBox 57">
            <a:extLst>
              <a:ext uri="{FF2B5EF4-FFF2-40B4-BE49-F238E27FC236}">
                <a16:creationId xmlns:a16="http://schemas.microsoft.com/office/drawing/2014/main" id="{670D1242-E9D0-4A10-A32B-C94C217ED6E1}"/>
              </a:ext>
            </a:extLst>
          </p:cNvPr>
          <p:cNvSpPr txBox="1"/>
          <p:nvPr/>
        </p:nvSpPr>
        <p:spPr>
          <a:xfrm>
            <a:off x="5188540" y="5200584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aleway" panose="020B0003030101060003" pitchFamily="34" charset="0"/>
              </a:rPr>
              <a:t>Future Risk</a:t>
            </a:r>
            <a:endParaRPr lang="id-ID" sz="2400" b="1" dirty="0">
              <a:solidFill>
                <a:srgbClr val="002060"/>
              </a:solidFill>
              <a:latin typeface="Raleway" panose="020B0003030101060003" pitchFamily="34" charset="0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69432BF1-EFCB-4456-897A-AA7F54AF86E9}"/>
              </a:ext>
            </a:extLst>
          </p:cNvPr>
          <p:cNvSpPr txBox="1"/>
          <p:nvPr/>
        </p:nvSpPr>
        <p:spPr>
          <a:xfrm>
            <a:off x="9258012" y="5205845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aleway" panose="020B0003030101060003" pitchFamily="34" charset="0"/>
              </a:rPr>
              <a:t>Biomarkers</a:t>
            </a:r>
            <a:endParaRPr lang="id-ID" sz="2400" b="1" dirty="0">
              <a:solidFill>
                <a:srgbClr val="002060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C9ED87C-2F91-4E15-BCD9-AD741F635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6546" t="21682" r="12313"/>
          <a:stretch/>
        </p:blipFill>
        <p:spPr>
          <a:xfrm>
            <a:off x="5830064" y="2058686"/>
            <a:ext cx="5003804" cy="4262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6982" y="2438988"/>
            <a:ext cx="2609512" cy="837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Demographical Data: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Age, Gender, Education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2922" y="743173"/>
            <a:ext cx="1646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5245" y="1666503"/>
            <a:ext cx="598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Alzheimer’s Disease Neuroimaging Initiative (ADNI)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13621-8EA2-4AED-8B98-093310A5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7" y="2286000"/>
            <a:ext cx="1143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0CFE4-74C2-465A-8F20-B554BA243C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667" y="3542657"/>
            <a:ext cx="1143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CB9D7-2352-41AE-BB94-A136B673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67" y="4799314"/>
            <a:ext cx="1143000" cy="114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BFDB6-BF3E-4FC8-8751-C7A7D4B3B8BE}"/>
              </a:ext>
            </a:extLst>
          </p:cNvPr>
          <p:cNvSpPr/>
          <p:nvPr/>
        </p:nvSpPr>
        <p:spPr>
          <a:xfrm>
            <a:off x="1836982" y="3609727"/>
            <a:ext cx="2994994" cy="837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Biomarkers: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PTAU, ABETA, Hippocampal Vol.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D5E3A-5720-4EA2-981A-1017877EC9BA}"/>
              </a:ext>
            </a:extLst>
          </p:cNvPr>
          <p:cNvSpPr/>
          <p:nvPr/>
        </p:nvSpPr>
        <p:spPr>
          <a:xfrm>
            <a:off x="1836982" y="4952302"/>
            <a:ext cx="2994994" cy="877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Cognitive Tests: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Symbol, Verbal, Questionnaire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7C12E-4B41-4572-92C6-E7DAA69B0D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23"/>
          <a:stretch/>
        </p:blipFill>
        <p:spPr>
          <a:xfrm>
            <a:off x="4831976" y="2497041"/>
            <a:ext cx="7091083" cy="375135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FBC4A2F-2C3E-4D62-A987-1B95D22811F1}"/>
              </a:ext>
            </a:extLst>
          </p:cNvPr>
          <p:cNvGrpSpPr/>
          <p:nvPr/>
        </p:nvGrpSpPr>
        <p:grpSpPr>
          <a:xfrm>
            <a:off x="4805281" y="2469948"/>
            <a:ext cx="7220338" cy="3882111"/>
            <a:chOff x="4774437" y="2438988"/>
            <a:chExt cx="7220338" cy="3390798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A4D85343-2A87-4149-9216-AFB38C829F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12527261"/>
                </p:ext>
              </p:extLst>
            </p:nvPr>
          </p:nvGraphicFramePr>
          <p:xfrm>
            <a:off x="4778918" y="2438988"/>
            <a:ext cx="7215857" cy="33907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140C87-E9D1-4B24-9CD7-55CBAB62870B}"/>
                </a:ext>
              </a:extLst>
            </p:cNvPr>
            <p:cNvSpPr/>
            <p:nvPr/>
          </p:nvSpPr>
          <p:spPr>
            <a:xfrm>
              <a:off x="4774437" y="2632087"/>
              <a:ext cx="2994994" cy="504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RAVLT Verbal test</a:t>
              </a:r>
            </a:p>
          </p:txBody>
        </p:sp>
        <p:pic>
          <p:nvPicPr>
            <p:cNvPr id="16" name="Graphic 15" descr="Chat RTL">
              <a:extLst>
                <a:ext uri="{FF2B5EF4-FFF2-40B4-BE49-F238E27FC236}">
                  <a16:creationId xmlns:a16="http://schemas.microsoft.com/office/drawing/2014/main" id="{86DFC629-CAE6-431A-B6F9-7F6702B16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84161" y="4763502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Hourglass">
              <a:extLst>
                <a:ext uri="{FF2B5EF4-FFF2-40B4-BE49-F238E27FC236}">
                  <a16:creationId xmlns:a16="http://schemas.microsoft.com/office/drawing/2014/main" id="{5EC791C9-67CE-4118-8DDE-834201C2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39227" y="4799314"/>
              <a:ext cx="761020" cy="761020"/>
            </a:xfrm>
            <a:prstGeom prst="rect">
              <a:avLst/>
            </a:prstGeom>
          </p:spPr>
        </p:pic>
        <p:pic>
          <p:nvPicPr>
            <p:cNvPr id="21" name="Graphic 20" descr="Radio microphone">
              <a:extLst>
                <a:ext uri="{FF2B5EF4-FFF2-40B4-BE49-F238E27FC236}">
                  <a16:creationId xmlns:a16="http://schemas.microsoft.com/office/drawing/2014/main" id="{671FCC4C-F4ED-4A16-841E-70D287BB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240913" y="4799314"/>
              <a:ext cx="761020" cy="7610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3E2D36-1BE3-4EC7-A83A-8C6E2AB4A3FB}"/>
              </a:ext>
            </a:extLst>
          </p:cNvPr>
          <p:cNvGrpSpPr/>
          <p:nvPr/>
        </p:nvGrpSpPr>
        <p:grpSpPr>
          <a:xfrm>
            <a:off x="4762065" y="2413149"/>
            <a:ext cx="7311250" cy="3906074"/>
            <a:chOff x="4721892" y="1637354"/>
            <a:chExt cx="7311250" cy="34513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62A60-F0E5-4696-A538-4EFC780F2F12}"/>
                </a:ext>
              </a:extLst>
            </p:cNvPr>
            <p:cNvSpPr/>
            <p:nvPr/>
          </p:nvSpPr>
          <p:spPr>
            <a:xfrm>
              <a:off x="4721892" y="1637354"/>
              <a:ext cx="7311250" cy="3451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FAQ: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Informants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Pay bills, Complete forms, 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Shopping, Games, Beverage, 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Meal, Current events, Pay attentions, 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Appointments, Travel</a:t>
              </a:r>
            </a:p>
            <a:p>
              <a:pPr>
                <a:lnSpc>
                  <a:spcPct val="150000"/>
                </a:lnSpc>
              </a:pPr>
              <a:endPara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7C5DC0D-C9A7-4542-B825-1A6968DE4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77046" y="2075114"/>
              <a:ext cx="2773426" cy="241124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D65E71-CC8E-401F-8DB2-BFCDC6F7C4FB}"/>
              </a:ext>
            </a:extLst>
          </p:cNvPr>
          <p:cNvSpPr txBox="1"/>
          <p:nvPr/>
        </p:nvSpPr>
        <p:spPr>
          <a:xfrm>
            <a:off x="9699507" y="6563073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ARTIST: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imreazisten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6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58695" y="141222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EDA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954" y="93374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kern="0" dirty="0">
                <a:solidFill>
                  <a:schemeClr val="accent1"/>
                </a:solidFill>
              </a:rPr>
              <a:t>Proportional Odds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C979-1F8B-4D5E-92B4-93E135B9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8" y="2063318"/>
            <a:ext cx="4591050" cy="3604056"/>
          </a:xfrm>
          <a:prstGeom prst="rect">
            <a:avLst/>
          </a:prstGeom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26973E9-9295-488E-B3F3-41DB7E05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25" y="2063317"/>
            <a:ext cx="7070027" cy="360405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2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80B788-CE1C-4A1A-B838-78BC9C0C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5803" y="424327"/>
            <a:ext cx="7295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 I: AUC of the Models</a:t>
            </a:r>
          </a:p>
        </p:txBody>
      </p:sp>
      <p:sp>
        <p:nvSpPr>
          <p:cNvPr id="9" name="Rectangle 8"/>
          <p:cNvSpPr/>
          <p:nvPr/>
        </p:nvSpPr>
        <p:spPr>
          <a:xfrm rot="900000">
            <a:off x="1437303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49CD9E-A85B-40BC-8E0E-ED668288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97" y="6270516"/>
            <a:ext cx="548640" cy="5486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7081D2-7FCB-40A1-AD94-F0C5C2081F32}"/>
              </a:ext>
            </a:extLst>
          </p:cNvPr>
          <p:cNvSpPr/>
          <p:nvPr/>
        </p:nvSpPr>
        <p:spPr>
          <a:xfrm>
            <a:off x="4251076" y="6270517"/>
            <a:ext cx="16060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Cognitive 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CAFD3-04CE-4A17-B1EF-603936D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52" y="1771985"/>
            <a:ext cx="6265794" cy="398631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22286E8-51FE-49F5-89AC-8DFD2B95C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88135"/>
              </p:ext>
            </p:extLst>
          </p:nvPr>
        </p:nvGraphicFramePr>
        <p:xfrm>
          <a:off x="7011009" y="1584677"/>
          <a:ext cx="4965838" cy="4492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865">
                  <a:extLst>
                    <a:ext uri="{9D8B030D-6E8A-4147-A177-3AD203B41FA5}">
                      <a16:colId xmlns:a16="http://schemas.microsoft.com/office/drawing/2014/main" val="1658979753"/>
                    </a:ext>
                  </a:extLst>
                </a:gridCol>
                <a:gridCol w="1448785">
                  <a:extLst>
                    <a:ext uri="{9D8B030D-6E8A-4147-A177-3AD203B41FA5}">
                      <a16:colId xmlns:a16="http://schemas.microsoft.com/office/drawing/2014/main" val="4287345755"/>
                    </a:ext>
                  </a:extLst>
                </a:gridCol>
                <a:gridCol w="1730188">
                  <a:extLst>
                    <a:ext uri="{9D8B030D-6E8A-4147-A177-3AD203B41FA5}">
                      <a16:colId xmlns:a16="http://schemas.microsoft.com/office/drawing/2014/main" val="1770666685"/>
                    </a:ext>
                  </a:extLst>
                </a:gridCol>
              </a:tblGrid>
              <a:tr h="222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479022"/>
                  </a:ext>
                </a:extLst>
              </a:tr>
              <a:tr h="710209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>
                          <a:solidFill>
                            <a:schemeClr val="bg1"/>
                          </a:solidFill>
                        </a:rPr>
                        <a:t>Fan Li</a:t>
                      </a:r>
                    </a:p>
                    <a:p>
                      <a:pPr algn="l"/>
                      <a:endParaRPr lang="en-US" sz="1600" b="1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en-US" sz="14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53349"/>
                  </a:ext>
                </a:extLst>
              </a:tr>
              <a:tr h="710209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/>
                        <a:t>Fan Li</a:t>
                      </a:r>
                    </a:p>
                    <a:p>
                      <a:pPr algn="l"/>
                      <a:endParaRPr lang="en-US" sz="1600" b="1" i="0" dirty="0"/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/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err="1"/>
                        <a:t>DenseNet</a:t>
                      </a:r>
                      <a:endParaRPr lang="en-US" sz="1400" b="1" i="0" dirty="0"/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421405"/>
                  </a:ext>
                </a:extLst>
              </a:tr>
              <a:tr h="710209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/>
                        <a:t>Andres Ortiz</a:t>
                      </a:r>
                    </a:p>
                    <a:p>
                      <a:pPr algn="l"/>
                      <a:endParaRPr lang="en-US" sz="1600" b="1" i="0" dirty="0"/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/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/>
                        <a:t>Ensemble of SVM</a:t>
                      </a: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025008"/>
                  </a:ext>
                </a:extLst>
              </a:tr>
              <a:tr h="710209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/>
                        <a:t>Bo Cheng</a:t>
                      </a:r>
                    </a:p>
                    <a:p>
                      <a:pPr algn="l"/>
                      <a:endParaRPr lang="en-US" sz="1600" b="1" i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/>
                        <a:t>SVM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5962"/>
                  </a:ext>
                </a:extLst>
              </a:tr>
              <a:tr h="710209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>
                          <a:solidFill>
                            <a:schemeClr val="bg1"/>
                          </a:solidFill>
                        </a:rPr>
                        <a:t>Alden L.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Logistic reg.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239993"/>
                  </a:ext>
                </a:extLst>
              </a:tr>
              <a:tr h="576058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>
                          <a:solidFill>
                            <a:schemeClr val="bg1"/>
                          </a:solidFill>
                        </a:rPr>
                        <a:t>Ours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Proportional odds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3294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B9DD89F-378A-421A-97F6-79120FEA8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56" y="6231684"/>
            <a:ext cx="54864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05BFAF-E6E0-4019-9DDE-066146E49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436" y="6270516"/>
            <a:ext cx="548640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F62BB-F839-4180-8633-868DD97C7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5" y="6231684"/>
            <a:ext cx="548640" cy="5486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1AE04A0-8804-4972-A9F7-1B7F961E4A63}"/>
              </a:ext>
            </a:extLst>
          </p:cNvPr>
          <p:cNvSpPr/>
          <p:nvPr/>
        </p:nvSpPr>
        <p:spPr>
          <a:xfrm>
            <a:off x="9543873" y="6270516"/>
            <a:ext cx="16060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84D097-A789-4A38-8B58-BD3C8E191179}"/>
              </a:ext>
            </a:extLst>
          </p:cNvPr>
          <p:cNvSpPr/>
          <p:nvPr/>
        </p:nvSpPr>
        <p:spPr>
          <a:xfrm>
            <a:off x="6372076" y="6313314"/>
            <a:ext cx="16060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Biomarkers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C28ED-B0EF-4E9C-9E0A-A0AACD8FF040}"/>
              </a:ext>
            </a:extLst>
          </p:cNvPr>
          <p:cNvSpPr/>
          <p:nvPr/>
        </p:nvSpPr>
        <p:spPr>
          <a:xfrm>
            <a:off x="8361831" y="6289639"/>
            <a:ext cx="16060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MRI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B7273C-16EA-4B91-8B2B-E838E1A23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9040" y="5516811"/>
            <a:ext cx="548688" cy="5486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DDE62A-6AE7-484D-A066-14D080DA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689" y="4865932"/>
            <a:ext cx="548640" cy="548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ED4BEE-51ED-4C48-B35A-ABC911956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715" y="4874897"/>
            <a:ext cx="548640" cy="5486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CC8142-7C44-4744-8BA4-22FDBE176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561" y="4164599"/>
            <a:ext cx="548640" cy="5486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BAA84E-4CC8-4722-8226-676C4F1B1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715" y="4155634"/>
            <a:ext cx="548640" cy="5486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CF84ED-4E6C-4460-A14D-27E4321B5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203" y="3431883"/>
            <a:ext cx="548640" cy="5486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5C5AD6-71B4-47A2-A663-9219A1B64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554" y="3426567"/>
            <a:ext cx="548640" cy="5486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CC4507-5EFE-4CC0-B748-F200D10B4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598" y="2012685"/>
            <a:ext cx="548640" cy="548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4B6439-92B8-4B93-BF35-AD5C572F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38" y="273400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 II: Future Risk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65505D-B763-469E-B039-BC06F65934E6}"/>
              </a:ext>
            </a:extLst>
          </p:cNvPr>
          <p:cNvGrpSpPr/>
          <p:nvPr/>
        </p:nvGrpSpPr>
        <p:grpSpPr>
          <a:xfrm>
            <a:off x="6544235" y="2971868"/>
            <a:ext cx="4665086" cy="3130773"/>
            <a:chOff x="6544235" y="2971868"/>
            <a:chExt cx="4665086" cy="31307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E2691B-AA29-47C5-8703-283AEC4DC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29"/>
            <a:stretch/>
          </p:blipFill>
          <p:spPr>
            <a:xfrm>
              <a:off x="6544235" y="2971868"/>
              <a:ext cx="4528581" cy="303483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4D61A3-E060-4412-ABDD-529AE29912EA}"/>
                </a:ext>
              </a:extLst>
            </p:cNvPr>
            <p:cNvSpPr/>
            <p:nvPr/>
          </p:nvSpPr>
          <p:spPr>
            <a:xfrm>
              <a:off x="7818661" y="5639598"/>
              <a:ext cx="689145" cy="4359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/>
                <a:t>MCI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30E111-F972-4F55-B434-A20AF982D094}"/>
                </a:ext>
              </a:extLst>
            </p:cNvPr>
            <p:cNvSpPr/>
            <p:nvPr/>
          </p:nvSpPr>
          <p:spPr>
            <a:xfrm>
              <a:off x="8988365" y="5666731"/>
              <a:ext cx="2220956" cy="4359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/>
                <a:t>MCI-&gt;Dementia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6F02D1C-3D7D-4F26-9A41-0EBD4F81655F}"/>
              </a:ext>
            </a:extLst>
          </p:cNvPr>
          <p:cNvSpPr/>
          <p:nvPr/>
        </p:nvSpPr>
        <p:spPr>
          <a:xfrm rot="900000">
            <a:off x="1437303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AD816-1A29-4C35-B36A-971F7CB4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76" y="1238518"/>
            <a:ext cx="6165379" cy="3278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90587D-9497-400A-ACEB-5FC9D248EC20}"/>
              </a:ext>
            </a:extLst>
          </p:cNvPr>
          <p:cNvGrpSpPr/>
          <p:nvPr/>
        </p:nvGrpSpPr>
        <p:grpSpPr>
          <a:xfrm>
            <a:off x="577376" y="2736321"/>
            <a:ext cx="5884231" cy="3782021"/>
            <a:chOff x="577376" y="2736321"/>
            <a:chExt cx="5884231" cy="37820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F8BD17-CEE7-49AD-ADD5-590055BF6187}"/>
                </a:ext>
              </a:extLst>
            </p:cNvPr>
            <p:cNvGrpSpPr/>
            <p:nvPr/>
          </p:nvGrpSpPr>
          <p:grpSpPr>
            <a:xfrm>
              <a:off x="577376" y="2736321"/>
              <a:ext cx="5884231" cy="3782021"/>
              <a:chOff x="747710" y="2736321"/>
              <a:chExt cx="5884231" cy="3782021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8E7AE824-5F34-441A-AB52-D56DCF6826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664" y="2736321"/>
                <a:ext cx="5666277" cy="3782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488273-DA62-4549-82B8-750ACDDFDD6C}"/>
                  </a:ext>
                </a:extLst>
              </p:cNvPr>
              <p:cNvSpPr/>
              <p:nvPr/>
            </p:nvSpPr>
            <p:spPr>
              <a:xfrm rot="16200000">
                <a:off x="97358" y="3936163"/>
                <a:ext cx="1736613" cy="4359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Risk Factor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248891-CAB1-4CF1-8ED2-79089199F045}"/>
                  </a:ext>
                </a:extLst>
              </p:cNvPr>
              <p:cNvSpPr/>
              <p:nvPr/>
            </p:nvSpPr>
            <p:spPr>
              <a:xfrm>
                <a:off x="2364778" y="6075508"/>
                <a:ext cx="2885328" cy="4359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#Months from Baseline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C03B75-E2A7-482C-9B3B-3448978374BC}"/>
                </a:ext>
              </a:extLst>
            </p:cNvPr>
            <p:cNvSpPr txBox="1"/>
            <p:nvPr/>
          </p:nvSpPr>
          <p:spPr>
            <a:xfrm>
              <a:off x="3186518" y="2912527"/>
              <a:ext cx="1271630" cy="369332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Turn to AD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0A4A3B-D128-49DF-8635-06F37BEAA944}"/>
                </a:ext>
              </a:extLst>
            </p:cNvPr>
            <p:cNvSpPr txBox="1"/>
            <p:nvPr/>
          </p:nvSpPr>
          <p:spPr>
            <a:xfrm>
              <a:off x="3186518" y="5270266"/>
              <a:ext cx="135864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Stay as MCI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41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ADE060-900D-46EF-935B-43A92B90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B3FF3EB-05C0-42D7-9C72-CD15F3D6F0E8}"/>
              </a:ext>
            </a:extLst>
          </p:cNvPr>
          <p:cNvSpPr txBox="1"/>
          <p:nvPr/>
        </p:nvSpPr>
        <p:spPr>
          <a:xfrm>
            <a:off x="9291554" y="6489561"/>
            <a:ext cx="20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ARTIST: SSB Illustrations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0B2FD5-9926-43D0-A12B-C4B93B1F2C58}"/>
              </a:ext>
            </a:extLst>
          </p:cNvPr>
          <p:cNvGrpSpPr/>
          <p:nvPr/>
        </p:nvGrpSpPr>
        <p:grpSpPr>
          <a:xfrm>
            <a:off x="6472555" y="1518582"/>
            <a:ext cx="5495925" cy="4450080"/>
            <a:chOff x="6344434" y="1589946"/>
            <a:chExt cx="5495925" cy="44500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5E5914F-3996-463A-8FFD-3C035E7D5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39" b="2460"/>
            <a:stretch/>
          </p:blipFill>
          <p:spPr bwMode="auto">
            <a:xfrm>
              <a:off x="6344434" y="1589946"/>
              <a:ext cx="5495925" cy="445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2A5EBD-DFBB-4B4A-9CA6-72805155B3CA}"/>
                </a:ext>
              </a:extLst>
            </p:cNvPr>
            <p:cNvSpPr txBox="1"/>
            <p:nvPr/>
          </p:nvSpPr>
          <p:spPr>
            <a:xfrm>
              <a:off x="10449326" y="4830649"/>
              <a:ext cx="8931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30000" dirty="0"/>
                <a:t>2</a:t>
              </a:r>
              <a:r>
                <a:rPr lang="en-US" dirty="0"/>
                <a:t> 0.47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42D8B5B-28CA-45BB-B6FC-2FB20DEB7E4E}"/>
              </a:ext>
            </a:extLst>
          </p:cNvPr>
          <p:cNvSpPr txBox="1"/>
          <p:nvPr/>
        </p:nvSpPr>
        <p:spPr>
          <a:xfrm>
            <a:off x="595803" y="424327"/>
            <a:ext cx="7504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 III: Biomarkers Model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633251-610A-4A88-B5D0-1CD86AAEF25D}"/>
              </a:ext>
            </a:extLst>
          </p:cNvPr>
          <p:cNvSpPr/>
          <p:nvPr/>
        </p:nvSpPr>
        <p:spPr>
          <a:xfrm>
            <a:off x="599013" y="1696777"/>
            <a:ext cx="5393779" cy="418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 capture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ABETA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Moderate result for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Hippocampal Volume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 Forward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body measurements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 Information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86D111F-1D08-4E36-9C0D-46EE2C53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1771984"/>
            <a:ext cx="6120914" cy="394327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79D9593-ADB9-49E5-B379-3F9620267A3A}"/>
              </a:ext>
            </a:extLst>
          </p:cNvPr>
          <p:cNvSpPr/>
          <p:nvPr/>
        </p:nvSpPr>
        <p:spPr>
          <a:xfrm rot="900000">
            <a:off x="1437303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Create</a:t>
            </a:r>
            <a:r>
              <a:rPr lang="en-US" sz="2000" b="1">
                <a:solidFill>
                  <a:srgbClr val="000000"/>
                </a:solidFill>
              </a:rPr>
              <a:t> Classification model </a:t>
            </a:r>
            <a:r>
              <a:rPr lang="en-US" sz="2000">
                <a:solidFill>
                  <a:srgbClr val="000000"/>
                </a:solidFill>
              </a:rPr>
              <a:t>for phases of Alzheimer’s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2000" b="1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Significant difference in </a:t>
            </a:r>
            <a:r>
              <a:rPr lang="en-US" sz="2000" b="1">
                <a:solidFill>
                  <a:srgbClr val="000000"/>
                </a:solidFill>
              </a:rPr>
              <a:t>Risk Score</a:t>
            </a:r>
            <a:r>
              <a:rPr lang="en-US" sz="2000">
                <a:solidFill>
                  <a:srgbClr val="000000"/>
                </a:solidFill>
              </a:rPr>
              <a:t> in MCI who convert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Regression model for </a:t>
            </a:r>
            <a:r>
              <a:rPr lang="en-US" sz="2000" b="1">
                <a:solidFill>
                  <a:srgbClr val="000000"/>
                </a:solidFill>
              </a:rPr>
              <a:t>Hippocampal Volume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34BFC8A-3BDB-41F3-9033-51FC57554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4" t="19248" r="22996" b="31806"/>
          <a:stretch/>
        </p:blipFill>
        <p:spPr>
          <a:xfrm>
            <a:off x="536155" y="1529980"/>
            <a:ext cx="3543203" cy="3865907"/>
          </a:xfrm>
          <a:prstGeom prst="snip2DiagRect">
            <a:avLst>
              <a:gd name="adj1" fmla="val 0"/>
              <a:gd name="adj2" fmla="val 0"/>
            </a:avLst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A2B0814-99F6-4E2C-A4BE-A618AA13D4A1}"/>
              </a:ext>
            </a:extLst>
          </p:cNvPr>
          <p:cNvSpPr txBox="1"/>
          <p:nvPr/>
        </p:nvSpPr>
        <p:spPr>
          <a:xfrm>
            <a:off x="8934450" y="6489561"/>
            <a:ext cx="240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ARTIST: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Chayut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Wongkamthong</a:t>
            </a:r>
          </a:p>
        </p:txBody>
      </p:sp>
    </p:spTree>
    <p:extLst>
      <p:ext uri="{BB962C8B-B14F-4D97-AF65-F5344CB8AC3E}">
        <p14:creationId xmlns:p14="http://schemas.microsoft.com/office/powerpoint/2010/main" val="162585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250</Words>
  <Application>Microsoft Office PowerPoint</Application>
  <PresentationFormat>Widescreen</PresentationFormat>
  <Paragraphs>87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Montserrat Semi Bold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boat wongkamthong</dc:creator>
  <cp:lastModifiedBy>boat wongkamthong</cp:lastModifiedBy>
  <cp:revision>3</cp:revision>
  <dcterms:created xsi:type="dcterms:W3CDTF">2019-11-26T02:48:19Z</dcterms:created>
  <dcterms:modified xsi:type="dcterms:W3CDTF">2019-11-26T04:40:46Z</dcterms:modified>
</cp:coreProperties>
</file>